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59" r:id="rId2"/>
    <p:sldId id="289" r:id="rId3"/>
    <p:sldId id="290" r:id="rId4"/>
    <p:sldId id="288" r:id="rId5"/>
    <p:sldId id="291" r:id="rId6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A88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105" autoAdjust="0"/>
    <p:restoredTop sz="94660"/>
  </p:normalViewPr>
  <p:slideViewPr>
    <p:cSldViewPr snapToGrid="0">
      <p:cViewPr varScale="1">
        <p:scale>
          <a:sx n="73" d="100"/>
          <a:sy n="73" d="100"/>
        </p:scale>
        <p:origin x="85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t>2022/3/30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686334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t>2022/3/30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13203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103401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B2EBB-BC46-4219-8E99-314F36A94901}" type="datetime1">
              <a:rPr lang="zh-TW" altLang="en-US" smtClean="0"/>
              <a:t>2022/3/30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3554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CC0F3-B846-4290-B9C4-8F115EE2B84D}" type="datetime1">
              <a:rPr lang="zh-TW" altLang="en-US" smtClean="0"/>
              <a:t>2022/3/30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58885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D761B-6585-4B1B-A2B9-4CDB597A6ECA}" type="datetime1">
              <a:rPr lang="zh-TW" altLang="en-US" smtClean="0"/>
              <a:t>2022/3/30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65904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A79E8-9818-4963-B672-E7E501E3FB3A}" type="datetime1">
              <a:rPr lang="zh-TW" altLang="en-US" smtClean="0"/>
              <a:t>2022/3/30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10469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7491D-FC62-475C-9CF3-02865DEF5AF5}" type="datetime1">
              <a:rPr lang="zh-TW" altLang="en-US" smtClean="0"/>
              <a:t>2022/3/30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47856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5CF08-AE98-4F76-9E5C-9F20DE2A111C}" type="datetime1">
              <a:rPr lang="zh-TW" altLang="en-US" smtClean="0"/>
              <a:t>2022/3/30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91877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1F89E-FF1C-46AC-B04C-B6464287433B}" type="datetime1">
              <a:rPr lang="zh-TW" altLang="en-US" smtClean="0"/>
              <a:t>2022/3/30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39925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2D6E8-63C8-4ADC-88CB-84562CB67E64}" type="datetime1">
              <a:rPr lang="zh-TW" altLang="en-US" smtClean="0"/>
              <a:t>2022/3/30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20562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E44BA-7BE3-4C66-8864-489905E8021E}" type="datetime1">
              <a:rPr lang="zh-TW" altLang="en-US" smtClean="0"/>
              <a:t>2022/3/30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73039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BA1F0-130F-4C1B-8346-D0167DF99193}" type="datetime1">
              <a:rPr lang="zh-TW" altLang="en-US" smtClean="0"/>
              <a:t>2022/3/30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68995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8524E-FE32-451E-A5A3-4235D58504EB}" type="datetime1">
              <a:rPr lang="zh-TW" altLang="en-US" smtClean="0"/>
              <a:t>2022/3/30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77528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4B7FED-B7B7-4EA8-97CF-7E7FEFD7FC74}" type="datetime1">
              <a:rPr lang="zh-TW" altLang="en-US" smtClean="0"/>
              <a:t>2022/3/30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4CCD9-AF14-4FD0-8E12-CF82B8F583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7317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oleObject" Target="../embeddings/oleObject1.bin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2.bin"/><Relationship Id="rId10" Type="http://schemas.openxmlformats.org/officeDocument/2006/relationships/image" Target="../media/image10.png"/><Relationship Id="rId4" Type="http://schemas.openxmlformats.org/officeDocument/2006/relationships/image" Target="../media/image5.wmf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5.wmf"/><Relationship Id="rId4" Type="http://schemas.openxmlformats.org/officeDocument/2006/relationships/oleObject" Target="../embeddings/oleObject3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1"/>
          <p:cNvSpPr txBox="1">
            <a:spLocks noChangeArrowheads="1"/>
          </p:cNvSpPr>
          <p:nvPr/>
        </p:nvSpPr>
        <p:spPr bwMode="auto">
          <a:xfrm>
            <a:off x="124178" y="1456267"/>
            <a:ext cx="11977511" cy="1583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 anchor="ctr"/>
          <a:lstStyle/>
          <a:p>
            <a:pPr algn="ctr"/>
            <a:r>
              <a:rPr lang="en-US" altLang="zh-TW" sz="4400" b="1" smtClean="0">
                <a:latin typeface="Arial" panose="020B0604020202020204" pitchFamily="34" charset="0"/>
                <a:cs typeface="Arial" panose="020B0604020202020204" pitchFamily="34" charset="0"/>
              </a:rPr>
              <a:t>K18X001.00 </a:t>
            </a:r>
            <a:r>
              <a:rPr lang="en-US" altLang="zh-TW" sz="4400" b="1">
                <a:latin typeface="Arial" panose="020B0604020202020204" pitchFamily="34" charset="0"/>
                <a:cs typeface="Arial" panose="020B0604020202020204" pitchFamily="34" charset="0"/>
              </a:rPr>
              <a:t>verify CM choke_T1, FFC </a:t>
            </a:r>
            <a:r>
              <a:rPr lang="en-US" altLang="zh-TW" sz="4400" b="1" smtClean="0">
                <a:latin typeface="Arial" panose="020B0604020202020204" pitchFamily="34" charset="0"/>
                <a:cs typeface="Arial" panose="020B0604020202020204" pitchFamily="34" charset="0"/>
              </a:rPr>
              <a:t>AMP Cable </a:t>
            </a:r>
            <a:r>
              <a:rPr lang="en-US" altLang="zh-TW" sz="4400" b="1">
                <a:latin typeface="Arial" panose="020B0604020202020204" pitchFamily="34" charset="0"/>
                <a:cs typeface="Arial" panose="020B0604020202020204" pitchFamily="34" charset="0"/>
              </a:rPr>
              <a:t>Burn </a:t>
            </a:r>
            <a:r>
              <a:rPr lang="en-US" altLang="zh-TW" sz="4400" b="1" smtClean="0">
                <a:latin typeface="Arial" panose="020B0604020202020204" pitchFamily="34" charset="0"/>
                <a:cs typeface="Arial" panose="020B0604020202020204" pitchFamily="34" charset="0"/>
              </a:rPr>
              <a:t>Report</a:t>
            </a:r>
            <a:endParaRPr lang="en-US" altLang="zh-TW"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7823201" y="5486727"/>
            <a:ext cx="3401948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itchFamily="18" charset="-12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zh-TW" b="1" smtClean="0">
                <a:cs typeface="Arial" panose="020B0604020202020204" pitchFamily="34" charset="0"/>
              </a:rPr>
              <a:t>Prepared </a:t>
            </a:r>
            <a:r>
              <a:rPr lang="en-US" altLang="zh-TW" b="1" dirty="0">
                <a:cs typeface="Arial" panose="020B0604020202020204" pitchFamily="34" charset="0"/>
              </a:rPr>
              <a:t>by: </a:t>
            </a:r>
            <a:r>
              <a:rPr lang="en-US" altLang="zh-TW" b="1">
                <a:cs typeface="Arial" panose="020B0604020202020204" pitchFamily="34" charset="0"/>
              </a:rPr>
              <a:t>PE- </a:t>
            </a:r>
            <a:r>
              <a:rPr lang="en-US" altLang="zh-TW" b="1" smtClean="0">
                <a:cs typeface="Arial" panose="020B0604020202020204" pitchFamily="34" charset="0"/>
              </a:rPr>
              <a:t>Phuong</a:t>
            </a:r>
            <a:endParaRPr lang="en-US" altLang="zh-TW" b="1" dirty="0">
              <a:cs typeface="Arial" panose="020B0604020202020204" pitchFamily="34" charset="0"/>
            </a:endParaRPr>
          </a:p>
          <a:p>
            <a:pPr algn="ctr" eaLnBrk="1" hangingPunct="1">
              <a:spcBef>
                <a:spcPct val="50000"/>
              </a:spcBef>
            </a:pPr>
            <a:r>
              <a:rPr lang="en-US" altLang="zh-TW" b="1" dirty="0">
                <a:cs typeface="Arial" panose="020B0604020202020204" pitchFamily="34" charset="0"/>
              </a:rPr>
              <a:t>Date</a:t>
            </a:r>
            <a:r>
              <a:rPr lang="en-US" altLang="zh-TW" b="1">
                <a:cs typeface="Arial" panose="020B0604020202020204" pitchFamily="34" charset="0"/>
              </a:rPr>
              <a:t>: </a:t>
            </a:r>
            <a:r>
              <a:rPr lang="en-US" altLang="zh-TW" b="1" smtClean="0">
                <a:cs typeface="Arial" panose="020B0604020202020204" pitchFamily="34" charset="0"/>
              </a:rPr>
              <a:t>2022.02.14</a:t>
            </a:r>
            <a:endParaRPr lang="en-US" altLang="zh-CN" b="1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95517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/>
          <p:cNvSpPr/>
          <p:nvPr/>
        </p:nvSpPr>
        <p:spPr bwMode="auto">
          <a:xfrm>
            <a:off x="7620000" y="2057400"/>
            <a:ext cx="1524000" cy="441448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ctr" defTabSz="889000">
              <a:lnSpc>
                <a:spcPct val="90000"/>
              </a:lnSpc>
              <a:spcAft>
                <a:spcPct val="35000"/>
              </a:spcAft>
              <a:buFont typeface="Wingdings" pitchFamily="2" charset="2"/>
              <a:buChar char="ü"/>
            </a:pPr>
            <a:endParaRPr lang="en-US" sz="1600" dirty="0">
              <a:latin typeface="Arial" panose="020B0604020202020204" pitchFamily="34" charset="0"/>
              <a:ea typeface="Arial Unicode MS" pitchFamily="34" charset="-120"/>
              <a:cs typeface="Arial" panose="020B0604020202020204" pitchFamily="34" charset="0"/>
            </a:endParaRPr>
          </a:p>
        </p:txBody>
      </p:sp>
      <p:sp>
        <p:nvSpPr>
          <p:cNvPr id="5" name="Rectangle 22"/>
          <p:cNvSpPr>
            <a:spLocks noChangeArrowheads="1"/>
          </p:cNvSpPr>
          <p:nvPr/>
        </p:nvSpPr>
        <p:spPr bwMode="auto">
          <a:xfrm>
            <a:off x="986926" y="11289"/>
            <a:ext cx="9771384" cy="6485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algn="ctr">
              <a:defRPr/>
            </a:pPr>
            <a:r>
              <a:rPr lang="en-US" sz="3600" b="1" smtClean="0">
                <a:latin typeface="Arial" panose="020B0604020202020204" pitchFamily="34" charset="0"/>
                <a:cs typeface="Arial" panose="020B0604020202020204" pitchFamily="34" charset="0"/>
              </a:rPr>
              <a:t>Background Information 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62836" y="5407921"/>
            <a:ext cx="119659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b="1"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r>
              <a:rPr lang="en-US" altLang="zh-TW" sz="1400" b="1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r>
              <a:rPr lang="en-US" altLang="zh-TW" sz="1400" b="1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altLang="zh-TW" sz="1400">
                <a:latin typeface="Arial" panose="020B0604020202020204" pitchFamily="34" charset="0"/>
                <a:cs typeface="Arial" panose="020B0604020202020204" pitchFamily="34" charset="0"/>
              </a:rPr>
              <a:t>Suspect </a:t>
            </a:r>
            <a:r>
              <a:rPr lang="en-US" altLang="zh-TW" sz="1400" smtClean="0">
                <a:latin typeface="Arial" panose="020B0604020202020204" pitchFamily="34" charset="0"/>
                <a:cs typeface="Arial" panose="020B0604020202020204" pitchFamily="34" charset="0"/>
              </a:rPr>
              <a:t>when assembling </a:t>
            </a:r>
            <a:r>
              <a:rPr lang="en-US" altLang="zh-TW" sz="140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altLang="zh-TW" sz="1400" smtClean="0">
                <a:latin typeface="Arial" panose="020B0604020202020204" pitchFamily="34" charset="0"/>
                <a:cs typeface="Arial" panose="020B0604020202020204" pitchFamily="34" charset="0"/>
              </a:rPr>
              <a:t>FFC amp cable </a:t>
            </a:r>
            <a:r>
              <a:rPr lang="en-US" altLang="zh-TW" sz="1400">
                <a:latin typeface="Arial" panose="020B0604020202020204" pitchFamily="34" charset="0"/>
                <a:cs typeface="Arial" panose="020B0604020202020204" pitchFamily="34" charset="0"/>
              </a:rPr>
              <a:t>between </a:t>
            </a:r>
            <a:r>
              <a:rPr lang="en-US" altLang="zh-TW" sz="1400" smtClean="0">
                <a:latin typeface="Arial" panose="020B0604020202020204" pitchFamily="34" charset="0"/>
                <a:cs typeface="Arial" panose="020B0604020202020204" pitchFamily="34" charset="0"/>
              </a:rPr>
              <a:t>AMP Top board </a:t>
            </a:r>
            <a:r>
              <a:rPr lang="en-US" altLang="zh-TW" sz="140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US" altLang="zh-TW" sz="1400" smtClean="0">
                <a:latin typeface="Arial" panose="020B0604020202020204" pitchFamily="34" charset="0"/>
                <a:cs typeface="Arial" panose="020B0604020202020204" pitchFamily="34" charset="0"/>
              </a:rPr>
              <a:t>heat speeder when </a:t>
            </a:r>
            <a:r>
              <a:rPr lang="en-US" altLang="zh-TW" sz="1400">
                <a:latin typeface="Arial" panose="020B0604020202020204" pitchFamily="34" charset="0"/>
                <a:cs typeface="Arial" panose="020B0604020202020204" pitchFamily="34" charset="0"/>
              </a:rPr>
              <a:t>operating for a long time may cause a </a:t>
            </a:r>
            <a:r>
              <a:rPr lang="en-US" altLang="zh-TW" sz="1400" smtClean="0">
                <a:latin typeface="Arial" panose="020B0604020202020204" pitchFamily="34" charset="0"/>
                <a:cs typeface="Arial" panose="020B0604020202020204" pitchFamily="34" charset="0"/>
              </a:rPr>
              <a:t>burn.</a:t>
            </a:r>
            <a:endParaRPr lang="en-US" altLang="zh-TW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31215" y="631304"/>
            <a:ext cx="1202916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1. Background Information </a:t>
            </a:r>
            <a:endParaRPr lang="en-US" sz="1400" b="1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400" b="1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2022/02/08 ALT </a:t>
            </a: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found </a:t>
            </a:r>
            <a:r>
              <a:rPr 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out 1 pcs K18X001.00 model has CM choke_T1 </a:t>
            </a: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on AMP board is burned and FFC </a:t>
            </a:r>
            <a:r>
              <a:rPr 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Amp cable </a:t>
            </a: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almost melted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4753097" y="1606128"/>
            <a:ext cx="6912034" cy="3263297"/>
            <a:chOff x="298303" y="1352335"/>
            <a:chExt cx="3325431" cy="2293026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6200000">
              <a:off x="814506" y="836132"/>
              <a:ext cx="2293026" cy="3325431"/>
            </a:xfrm>
            <a:prstGeom prst="rect">
              <a:avLst/>
            </a:prstGeom>
          </p:spPr>
        </p:pic>
        <p:sp>
          <p:nvSpPr>
            <p:cNvPr id="25" name="Rectangle 24"/>
            <p:cNvSpPr/>
            <p:nvPr/>
          </p:nvSpPr>
          <p:spPr>
            <a:xfrm>
              <a:off x="1238250" y="2498848"/>
              <a:ext cx="333375" cy="382465"/>
            </a:xfrm>
            <a:prstGeom prst="rect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676833" y="1412282"/>
            <a:ext cx="3869041" cy="3430030"/>
            <a:chOff x="5459882" y="2278123"/>
            <a:chExt cx="5248275" cy="2552700"/>
          </a:xfrm>
        </p:grpSpPr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459882" y="2278123"/>
              <a:ext cx="5248275" cy="2552700"/>
            </a:xfrm>
            <a:prstGeom prst="rect">
              <a:avLst/>
            </a:prstGeom>
          </p:spPr>
        </p:pic>
        <p:sp>
          <p:nvSpPr>
            <p:cNvPr id="35" name="Rectangle 34"/>
            <p:cNvSpPr/>
            <p:nvPr/>
          </p:nvSpPr>
          <p:spPr>
            <a:xfrm>
              <a:off x="7124700" y="2374901"/>
              <a:ext cx="1511300" cy="1752600"/>
            </a:xfrm>
            <a:prstGeom prst="rect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7" name="Rectangle 36"/>
          <p:cNvSpPr/>
          <p:nvPr/>
        </p:nvSpPr>
        <p:spPr>
          <a:xfrm>
            <a:off x="1275880" y="5009045"/>
            <a:ext cx="2463800" cy="353406"/>
          </a:xfrm>
          <a:prstGeom prst="rect">
            <a:avLst/>
          </a:prstGeom>
          <a:solidFill>
            <a:srgbClr val="FF0000"/>
          </a:solidFill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smtClean="0"/>
              <a:t>NG burned</a:t>
            </a:r>
            <a:endParaRPr lang="en-US" sz="1400"/>
          </a:p>
        </p:txBody>
      </p:sp>
      <p:sp>
        <p:nvSpPr>
          <p:cNvPr id="38" name="Rectangle 37"/>
          <p:cNvSpPr/>
          <p:nvPr/>
        </p:nvSpPr>
        <p:spPr>
          <a:xfrm>
            <a:off x="5212432" y="4981979"/>
            <a:ext cx="5086544" cy="380472"/>
          </a:xfrm>
          <a:prstGeom prst="rect">
            <a:avLst/>
          </a:prstGeom>
          <a:solidFill>
            <a:schemeClr val="accent2"/>
          </a:solidFill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smtClean="0"/>
              <a:t>FFC Amp cable inserted between AMP Top board and heat speader</a:t>
            </a:r>
            <a:endParaRPr lang="en-US" sz="1400"/>
          </a:p>
        </p:txBody>
      </p:sp>
      <p:sp>
        <p:nvSpPr>
          <p:cNvPr id="39" name="Oval Callout 38"/>
          <p:cNvSpPr/>
          <p:nvPr/>
        </p:nvSpPr>
        <p:spPr>
          <a:xfrm>
            <a:off x="9755794" y="1560657"/>
            <a:ext cx="2323711" cy="1289377"/>
          </a:xfrm>
          <a:prstGeom prst="wedgeEllipseCallout">
            <a:avLst>
              <a:gd name="adj1" fmla="val -157550"/>
              <a:gd name="adj2" fmla="val 131494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smtClean="0"/>
              <a:t>2022/02/11, RD: Tom confirm this is a risk of burned CM choke and FFC cable melted.</a:t>
            </a:r>
            <a:endParaRPr lang="en-US" sz="1400"/>
          </a:p>
        </p:txBody>
      </p:sp>
      <p:sp>
        <p:nvSpPr>
          <p:cNvPr id="40" name="Oval Callout 39"/>
          <p:cNvSpPr/>
          <p:nvPr/>
        </p:nvSpPr>
        <p:spPr>
          <a:xfrm>
            <a:off x="529726" y="2332452"/>
            <a:ext cx="914400" cy="612648"/>
          </a:xfrm>
          <a:prstGeom prst="wedgeEllipseCallout">
            <a:avLst>
              <a:gd name="adj1" fmla="val 81945"/>
              <a:gd name="adj2" fmla="val 52136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smtClean="0">
                <a:latin typeface="Arial" panose="020B0604020202020204" pitchFamily="34" charset="0"/>
                <a:cs typeface="Arial" panose="020B0604020202020204" pitchFamily="34" charset="0"/>
              </a:rPr>
              <a:t>T1 burned</a:t>
            </a:r>
            <a:endParaRPr 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Oval Callout 40"/>
          <p:cNvSpPr/>
          <p:nvPr/>
        </p:nvSpPr>
        <p:spPr>
          <a:xfrm>
            <a:off x="2643458" y="1951408"/>
            <a:ext cx="914400" cy="612648"/>
          </a:xfrm>
          <a:prstGeom prst="wedgeEllipseCallout">
            <a:avLst>
              <a:gd name="adj1" fmla="val -74999"/>
              <a:gd name="adj2" fmla="val -34929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smtClean="0">
                <a:latin typeface="Arial" panose="020B0604020202020204" pitchFamily="34" charset="0"/>
                <a:cs typeface="Arial" panose="020B0604020202020204" pitchFamily="34" charset="0"/>
              </a:rPr>
              <a:t>FFC Amp melted</a:t>
            </a:r>
            <a:endParaRPr 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946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/>
          <p:cNvSpPr/>
          <p:nvPr/>
        </p:nvSpPr>
        <p:spPr bwMode="auto">
          <a:xfrm>
            <a:off x="7620000" y="2057400"/>
            <a:ext cx="1524000" cy="441448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ctr" defTabSz="889000">
              <a:lnSpc>
                <a:spcPct val="90000"/>
              </a:lnSpc>
              <a:spcAft>
                <a:spcPct val="35000"/>
              </a:spcAft>
              <a:buFont typeface="Wingdings" pitchFamily="2" charset="2"/>
              <a:buChar char="ü"/>
            </a:pPr>
            <a:endParaRPr lang="en-US" sz="1600" dirty="0">
              <a:latin typeface="Arial" panose="020B0604020202020204" pitchFamily="34" charset="0"/>
              <a:ea typeface="Arial Unicode MS" pitchFamily="34" charset="-120"/>
              <a:cs typeface="Arial" panose="020B0604020202020204" pitchFamily="34" charset="0"/>
            </a:endParaRPr>
          </a:p>
        </p:txBody>
      </p:sp>
      <p:sp>
        <p:nvSpPr>
          <p:cNvPr id="5" name="Rectangle 22"/>
          <p:cNvSpPr>
            <a:spLocks noChangeArrowheads="1"/>
          </p:cNvSpPr>
          <p:nvPr/>
        </p:nvSpPr>
        <p:spPr bwMode="auto">
          <a:xfrm>
            <a:off x="986926" y="11289"/>
            <a:ext cx="9771384" cy="6485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algn="ctr"/>
            <a:r>
              <a:rPr lang="en-US" altLang="zh-TW" sz="3600" b="1" smtClean="0">
                <a:latin typeface="Arial" panose="020B0604020202020204" pitchFamily="34" charset="0"/>
                <a:cs typeface="Arial" panose="020B0604020202020204" pitchFamily="34" charset="0"/>
              </a:rPr>
              <a:t>Verify CM Choke, FFC AMP Cable  </a:t>
            </a:r>
            <a:endParaRPr lang="zh-TW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74251" y="920814"/>
            <a:ext cx="1146918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 Verify temperature of T1 during operation.</a:t>
            </a:r>
          </a:p>
          <a:p>
            <a:pPr>
              <a:lnSpc>
                <a:spcPct val="150000"/>
              </a:lnSpc>
            </a:pP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Check CM choke_T1 </a:t>
            </a:r>
            <a: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(BPPM00121190172X0F) datasheet: </a:t>
            </a:r>
            <a:r>
              <a:rPr lang="en-US" sz="1400" i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Operating Temperature: </a:t>
            </a:r>
            <a:r>
              <a:rPr lang="en-US" sz="14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－40℃ ~ 125</a:t>
            </a:r>
            <a:r>
              <a:rPr lang="en-US" sz="1400" i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℃ (</a:t>
            </a:r>
            <a:r>
              <a:rPr lang="en-US" sz="14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Including self - </a:t>
            </a:r>
            <a:r>
              <a:rPr lang="en-US" sz="1400" i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 </a:t>
            </a:r>
            <a:r>
              <a:rPr lang="en-US" sz="14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rise</a:t>
            </a:r>
            <a:r>
              <a:rPr lang="en-US" sz="1400" i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Check FFC AMP cable (</a:t>
            </a:r>
            <a: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JN83-21098</a:t>
            </a:r>
            <a:r>
              <a:rPr lang="en-US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) datasheet: </a:t>
            </a:r>
            <a:r>
              <a:rPr lang="en-US" sz="14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Operating </a:t>
            </a:r>
            <a:r>
              <a:rPr lang="en-US" sz="1400" i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Temperature: </a:t>
            </a:r>
            <a:r>
              <a:rPr lang="en-US" sz="14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-30℃ ~ </a:t>
            </a:r>
            <a:r>
              <a:rPr lang="en-US" sz="1400" i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80℃ </a:t>
            </a:r>
            <a:r>
              <a:rPr lang="en-US" sz="14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(Heat </a:t>
            </a:r>
            <a:r>
              <a:rPr lang="en-US" sz="1400" i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Resistance: 85</a:t>
            </a:r>
            <a:r>
              <a:rPr lang="en-US" sz="14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℃ </a:t>
            </a:r>
            <a:r>
              <a:rPr lang="en-US" sz="1400" i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96H)</a:t>
            </a:r>
            <a:endParaRPr lang="en-US" sz="1400" i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87523762"/>
              </p:ext>
            </p:extLst>
          </p:nvPr>
        </p:nvGraphicFramePr>
        <p:xfrm>
          <a:off x="10387664" y="968819"/>
          <a:ext cx="525284" cy="5985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2" name="Acrobat Document" showAsIcon="1" r:id="rId3" imgW="914400" imgH="771480" progId="AcroExch.Document.DC">
                  <p:embed/>
                </p:oleObj>
              </mc:Choice>
              <mc:Fallback>
                <p:oleObj name="Acrobat Document" showAsIcon="1" r:id="rId3" imgW="914400" imgH="771480" progId="AcroExch.Document.DC">
                  <p:embed/>
                  <p:pic>
                    <p:nvPicPr>
                      <p:cNvPr id="14" name="Object 1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387664" y="968819"/>
                        <a:ext cx="525284" cy="59858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50420346"/>
              </p:ext>
            </p:extLst>
          </p:nvPr>
        </p:nvGraphicFramePr>
        <p:xfrm>
          <a:off x="10368238" y="1689096"/>
          <a:ext cx="632589" cy="5585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3" name="Acrobat Document" showAsIcon="1" r:id="rId5" imgW="914400" imgH="771480" progId="AcroExch.Document.DC">
                  <p:embed/>
                </p:oleObj>
              </mc:Choice>
              <mc:Fallback>
                <p:oleObj name="Acrobat Document" showAsIcon="1" r:id="rId5" imgW="914400" imgH="771480" progId="AcroExch.Document.DC">
                  <p:embed/>
                  <p:pic>
                    <p:nvPicPr>
                      <p:cNvPr id="15" name="Object 14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368238" y="1689096"/>
                        <a:ext cx="632589" cy="55859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5" name="Group 34"/>
          <p:cNvGrpSpPr/>
          <p:nvPr/>
        </p:nvGrpSpPr>
        <p:grpSpPr>
          <a:xfrm>
            <a:off x="174251" y="2475856"/>
            <a:ext cx="3593215" cy="3290250"/>
            <a:chOff x="424948" y="2278123"/>
            <a:chExt cx="2409392" cy="3290250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24948" y="2278123"/>
              <a:ext cx="1305022" cy="2851229"/>
            </a:xfrm>
            <a:prstGeom prst="rect">
              <a:avLst/>
            </a:prstGeom>
          </p:spPr>
        </p:pic>
        <p:sp>
          <p:nvSpPr>
            <p:cNvPr id="23" name="Rectangle 22"/>
            <p:cNvSpPr/>
            <p:nvPr/>
          </p:nvSpPr>
          <p:spPr>
            <a:xfrm>
              <a:off x="424948" y="5216652"/>
              <a:ext cx="2409392" cy="351721"/>
            </a:xfrm>
            <a:prstGeom prst="rect">
              <a:avLst/>
            </a:prstGeom>
            <a:solidFill>
              <a:srgbClr val="00B0F0"/>
            </a:solidFill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smtClean="0"/>
                <a:t>Assemble temperature sensor  </a:t>
              </a:r>
              <a:endParaRPr lang="en-US" sz="1400"/>
            </a:p>
          </p:txBody>
        </p:sp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752153" y="2304782"/>
              <a:ext cx="1057275" cy="1750285"/>
            </a:xfrm>
            <a:prstGeom prst="rect">
              <a:avLst/>
            </a:prstGeom>
          </p:spPr>
        </p:pic>
        <p:sp>
          <p:nvSpPr>
            <p:cNvPr id="31" name="Bent-Up Arrow 30"/>
            <p:cNvSpPr/>
            <p:nvPr/>
          </p:nvSpPr>
          <p:spPr>
            <a:xfrm>
              <a:off x="1833291" y="4345332"/>
              <a:ext cx="616100" cy="731520"/>
            </a:xfrm>
            <a:prstGeom prst="bentUpArrow">
              <a:avLst/>
            </a:prstGeom>
            <a:solidFill>
              <a:srgbClr val="00B050"/>
            </a:solidFill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4" name="Rectangle 23"/>
          <p:cNvSpPr/>
          <p:nvPr/>
        </p:nvSpPr>
        <p:spPr>
          <a:xfrm>
            <a:off x="4239172" y="5380020"/>
            <a:ext cx="6761655" cy="337656"/>
          </a:xfrm>
          <a:prstGeom prst="rect">
            <a:avLst/>
          </a:prstGeom>
          <a:solidFill>
            <a:srgbClr val="00B0F0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Assemble 96.1531T00 into K18X001.00</a:t>
            </a:r>
            <a:endParaRPr lang="en-US" sz="1400" dirty="0"/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99427" y="2488308"/>
            <a:ext cx="4020538" cy="2753759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06064" y="2535483"/>
            <a:ext cx="3659857" cy="2721928"/>
          </a:xfrm>
          <a:prstGeom prst="rect">
            <a:avLst/>
          </a:prstGeom>
        </p:spPr>
      </p:pic>
      <p:sp>
        <p:nvSpPr>
          <p:cNvPr id="33" name="Right Arrow 32"/>
          <p:cNvSpPr/>
          <p:nvPr/>
        </p:nvSpPr>
        <p:spPr>
          <a:xfrm>
            <a:off x="7957117" y="3737742"/>
            <a:ext cx="216988" cy="366409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/>
          <p:cNvSpPr txBox="1"/>
          <p:nvPr/>
        </p:nvSpPr>
        <p:spPr>
          <a:xfrm>
            <a:off x="0" y="5770610"/>
            <a:ext cx="119659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b="1" dirty="0"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r>
              <a:rPr lang="en-US" altLang="zh-TW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- Verify check </a:t>
            </a:r>
            <a:r>
              <a:rPr lang="en-US" altLang="zh-TW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temperature </a:t>
            </a:r>
            <a:r>
              <a:rPr lang="en-US" altLang="zh-TW" sz="1400" dirty="0">
                <a:latin typeface="Arial" panose="020B0604020202020204" pitchFamily="34" charset="0"/>
                <a:cs typeface="Arial" panose="020B0604020202020204" pitchFamily="34" charset="0"/>
              </a:rPr>
              <a:t>of FFC AMP cable and CM choke </a:t>
            </a:r>
            <a:r>
              <a:rPr lang="en-US" altLang="zh-TW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by sensor. </a:t>
            </a:r>
            <a:endParaRPr lang="en-US" altLang="zh-TW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Oval Callout 37"/>
          <p:cNvSpPr/>
          <p:nvPr/>
        </p:nvSpPr>
        <p:spPr>
          <a:xfrm>
            <a:off x="423457" y="3118454"/>
            <a:ext cx="988966" cy="353212"/>
          </a:xfrm>
          <a:prstGeom prst="wedgeEllipseCallout">
            <a:avLst>
              <a:gd name="adj1" fmla="val 79042"/>
              <a:gd name="adj2" fmla="val -14200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smtClean="0">
                <a:latin typeface="Arial" panose="020B0604020202020204" pitchFamily="34" charset="0"/>
                <a:cs typeface="Arial" panose="020B0604020202020204" pitchFamily="34" charset="0"/>
              </a:rPr>
              <a:t>Sensor 2</a:t>
            </a:r>
            <a:endParaRPr lang="en-US" sz="1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Oval Callout 39"/>
          <p:cNvSpPr/>
          <p:nvPr/>
        </p:nvSpPr>
        <p:spPr>
          <a:xfrm>
            <a:off x="2778500" y="3651045"/>
            <a:ext cx="988966" cy="353212"/>
          </a:xfrm>
          <a:prstGeom prst="wedgeEllipseCallout">
            <a:avLst>
              <a:gd name="adj1" fmla="val -26688"/>
              <a:gd name="adj2" fmla="val -102092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smtClean="0">
                <a:latin typeface="Arial" panose="020B0604020202020204" pitchFamily="34" charset="0"/>
                <a:cs typeface="Arial" panose="020B0604020202020204" pitchFamily="34" charset="0"/>
              </a:rPr>
              <a:t>Sensor 3</a:t>
            </a:r>
            <a:endParaRPr lang="en-US" sz="1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8374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~ </a:t>
            </a:r>
            <a:fld id="{F7D9B923-70BE-4E27-BF37-E1825C3A24E8}" type="slidenum">
              <a:rPr lang="en-US" altLang="zh-TW" smtClean="0"/>
              <a:pPr>
                <a:defRPr/>
              </a:pPr>
              <a:t>4</a:t>
            </a:fld>
            <a:r>
              <a:rPr lang="en-US" altLang="zh-TW"/>
              <a:t> ~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9188" y="366256"/>
            <a:ext cx="11006668" cy="156966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285750" indent="-28575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2. Assembly housing and open You 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obe video 4K function 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during 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72 hours.</a:t>
            </a:r>
            <a:endParaRPr kumimoji="1" lang="en-US" altLang="zh-TW" sz="1600" dirty="0" smtClean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>
              <a:lnSpc>
                <a:spcPct val="150000"/>
              </a:lnSpc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- Assemble the temperature sensor at T1 location, assemble housing and check temperature of T1 affect to FFC AMP cable while product working.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sz="1600" b="1" i="1" dirty="0">
                <a:latin typeface="Arial" panose="020B0604020202020204" pitchFamily="34" charset="0"/>
                <a:cs typeface="Arial" panose="020B0604020202020204" pitchFamily="34" charset="0"/>
              </a:rPr>
              <a:t> Note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: Check temperature in 3 day from 02/12 to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02/15 (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72 hours- 2hours/per time by OP).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915" y="2457076"/>
            <a:ext cx="3762411" cy="2631823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7574" y="2457076"/>
            <a:ext cx="4034749" cy="263182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9889113" y="3040027"/>
            <a:ext cx="2651046" cy="1485144"/>
          </a:xfrm>
          <a:prstGeom prst="rect">
            <a:avLst/>
          </a:prstGeom>
        </p:spPr>
      </p:pic>
      <p:sp>
        <p:nvSpPr>
          <p:cNvPr id="9" name="Right Arrow 8"/>
          <p:cNvSpPr/>
          <p:nvPr/>
        </p:nvSpPr>
        <p:spPr>
          <a:xfrm>
            <a:off x="4147334" y="3672515"/>
            <a:ext cx="286668" cy="1306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Arrow 10"/>
          <p:cNvSpPr/>
          <p:nvPr/>
        </p:nvSpPr>
        <p:spPr>
          <a:xfrm>
            <a:off x="8630702" y="3672515"/>
            <a:ext cx="286668" cy="1306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170214" y="5161909"/>
            <a:ext cx="2079171" cy="337655"/>
          </a:xfrm>
          <a:prstGeom prst="rect">
            <a:avLst/>
          </a:prstGeom>
          <a:solidFill>
            <a:srgbClr val="00B0F0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dk1"/>
                </a:solidFill>
              </a:rPr>
              <a:t>Assembly Top Housing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8359582" y="3247823"/>
            <a:ext cx="2670270" cy="1088776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9305005" y="5161909"/>
            <a:ext cx="2530289" cy="337656"/>
          </a:xfrm>
          <a:prstGeom prst="rect">
            <a:avLst/>
          </a:prstGeom>
          <a:solidFill>
            <a:srgbClr val="00B0F0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dk1"/>
                </a:solidFill>
              </a:rPr>
              <a:t>Check temperature 2H/1 times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95953" y="5161909"/>
            <a:ext cx="3801790" cy="337656"/>
          </a:xfrm>
          <a:prstGeom prst="rect">
            <a:avLst/>
          </a:prstGeom>
          <a:solidFill>
            <a:srgbClr val="00B0F0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Open </a:t>
            </a:r>
            <a:r>
              <a:rPr lang="en-US" sz="1400" dirty="0" err="1" smtClean="0"/>
              <a:t>youtube</a:t>
            </a:r>
            <a:r>
              <a:rPr lang="en-US" sz="1400" dirty="0" smtClean="0"/>
              <a:t> video 4K  </a:t>
            </a:r>
            <a:endParaRPr lang="en-US" sz="1400" dirty="0"/>
          </a:p>
        </p:txBody>
      </p:sp>
      <p:sp>
        <p:nvSpPr>
          <p:cNvPr id="6" name="Rectangle 5"/>
          <p:cNvSpPr/>
          <p:nvPr/>
        </p:nvSpPr>
        <p:spPr>
          <a:xfrm>
            <a:off x="201385" y="5709143"/>
            <a:ext cx="1185563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400" b="1" dirty="0">
                <a:latin typeface="Arial" panose="020B0604020202020204" pitchFamily="34" charset="0"/>
                <a:cs typeface="Arial" panose="020B0604020202020204" pitchFamily="34" charset="0"/>
              </a:rPr>
              <a:t>Summary:</a:t>
            </a:r>
          </a:p>
          <a:p>
            <a:pPr>
              <a:lnSpc>
                <a:spcPct val="150000"/>
              </a:lnSpc>
            </a:pP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Assemble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the temperature sensor at T1 location, assemble housing and check temperature of T1 affect to FFC AMP cable while product working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32905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~ </a:t>
            </a:r>
            <a:fld id="{F7D9B923-70BE-4E27-BF37-E1825C3A24E8}" type="slidenum">
              <a:rPr lang="en-US" altLang="zh-TW" smtClean="0"/>
              <a:pPr>
                <a:defRPr/>
              </a:pPr>
              <a:t>5</a:t>
            </a:fld>
            <a:r>
              <a:rPr lang="en-US" altLang="zh-TW"/>
              <a:t> ~</a:t>
            </a: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62838" y="42333"/>
            <a:ext cx="11887199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kumimoji="1" lang="en-US" altLang="zh-CN" sz="3000" b="1" dirty="0">
                <a:latin typeface="Times New Roman" pitchFamily="18" charset="0"/>
                <a:ea typeface="SimSun" pitchFamily="2" charset="-122"/>
              </a:rPr>
              <a:t>Conclusion</a:t>
            </a:r>
            <a:endParaRPr kumimoji="1" lang="zh-CN" altLang="en-US" sz="3000" b="1" dirty="0">
              <a:latin typeface="Times New Roman" pitchFamily="18" charset="0"/>
              <a:ea typeface="SimSun" pitchFamily="2" charset="-122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04801" y="518845"/>
            <a:ext cx="11887199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285750" lvl="0" indent="-28575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kumimoji="1" lang="en-US" altLang="zh-TW" sz="16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As verify</a:t>
            </a:r>
            <a:r>
              <a:rPr lang="en-US" altLang="zh-TW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1600" dirty="0">
                <a:latin typeface="Arial" panose="020B0604020202020204" pitchFamily="34" charset="0"/>
                <a:cs typeface="Arial" panose="020B0604020202020204" pitchFamily="34" charset="0"/>
              </a:rPr>
              <a:t>temperature </a:t>
            </a:r>
            <a:r>
              <a:rPr lang="en-US" altLang="zh-TW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of CM choke_T1, FFC Amp cable by 2 sensor temperature result. T1, FFC AMP cable does not burn.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1" y="1009973"/>
            <a:ext cx="6226628" cy="5495329"/>
          </a:xfrm>
          <a:prstGeom prst="rect">
            <a:avLst/>
          </a:prstGeom>
        </p:spPr>
      </p:pic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66953905"/>
              </p:ext>
            </p:extLst>
          </p:nvPr>
        </p:nvGraphicFramePr>
        <p:xfrm>
          <a:off x="7663543" y="2205668"/>
          <a:ext cx="2061410" cy="17393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0" name="Acrobat Document" showAsIcon="1" r:id="rId4" imgW="914400" imgH="771480" progId="AcroExch.Document.11">
                  <p:embed/>
                </p:oleObj>
              </mc:Choice>
              <mc:Fallback>
                <p:oleObj name="Acrobat Document" showAsIcon="1" r:id="rId4" imgW="914400" imgH="771480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663543" y="2205668"/>
                        <a:ext cx="2061410" cy="17393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147185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6955</TotalTime>
  <Words>337</Words>
  <Application>Microsoft Office PowerPoint</Application>
  <PresentationFormat>Widescreen</PresentationFormat>
  <Paragraphs>35</Paragraphs>
  <Slides>5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16" baseType="lpstr">
      <vt:lpstr>Arial Unicode MS</vt:lpstr>
      <vt:lpstr>新細明體</vt:lpstr>
      <vt:lpstr>SimSun</vt:lpstr>
      <vt:lpstr>Arial</vt:lpstr>
      <vt:lpstr>Calibri</vt:lpstr>
      <vt:lpstr>Calibri Light</vt:lpstr>
      <vt:lpstr>Times New Roman</vt:lpstr>
      <vt:lpstr>Wingdings</vt:lpstr>
      <vt:lpstr>Office 佈景主題</vt:lpstr>
      <vt:lpstr>Acrobat Document</vt:lpstr>
      <vt:lpstr>Adobe Acrobat Document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Chen Yueh-Wei</dc:creator>
  <cp:lastModifiedBy>阮氏姮</cp:lastModifiedBy>
  <cp:revision>424</cp:revision>
  <dcterms:created xsi:type="dcterms:W3CDTF">2018-11-16T05:26:15Z</dcterms:created>
  <dcterms:modified xsi:type="dcterms:W3CDTF">2022-03-30T10:28:18Z</dcterms:modified>
</cp:coreProperties>
</file>